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58" r:id="rId6"/>
    <p:sldId id="263" r:id="rId7"/>
    <p:sldId id="259" r:id="rId8"/>
    <p:sldId id="265" r:id="rId9"/>
    <p:sldId id="267" r:id="rId10"/>
    <p:sldId id="266" r:id="rId11"/>
    <p:sldId id="272" r:id="rId12"/>
    <p:sldId id="269" r:id="rId13"/>
    <p:sldId id="271" r:id="rId14"/>
    <p:sldId id="270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FF00"/>
    <a:srgbClr val="00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5142" autoAdjust="0"/>
  </p:normalViewPr>
  <p:slideViewPr>
    <p:cSldViewPr>
      <p:cViewPr>
        <p:scale>
          <a:sx n="60" d="100"/>
          <a:sy n="60" d="100"/>
        </p:scale>
        <p:origin x="-1026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10" Type="http://schemas.openxmlformats.org/officeDocument/2006/relationships/image" Target="../media/image4.jpeg"/><Relationship Id="rId4" Type="http://schemas.openxmlformats.org/officeDocument/2006/relationships/image" Target="../media/image11.jpeg"/><Relationship Id="rId9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bn-BD" sz="115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bn-BD" sz="115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flo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391" y="1143000"/>
            <a:ext cx="6519009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95400"/>
            <a:ext cx="3764597" cy="54101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24400" y="2819400"/>
            <a:ext cx="3886200" cy="304698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বিজ্ঞানী </a:t>
            </a:r>
            <a:r>
              <a:rPr lang="bn-BD" sz="9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সীবেক</a:t>
            </a:r>
            <a:endParaRPr lang="bn-BD" sz="9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l"/>
            <a:r>
              <a:rPr lang="en-US" dirty="0" smtClean="0"/>
              <a:t> </a:t>
            </a: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থার্মোকাপলের বৈশিষ্ট্যঃ-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সংযোগস্থল দুটি ভিন্ন তাপমাত্রায় থাকায় বর্তনীতে তড়িৎ প্রবাহের সৃষ্টি হয়।</a:t>
            </a:r>
            <a:b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এর সাহায্যে -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265 </a:t>
            </a:r>
            <a:r>
              <a:rPr lang="en-US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bn-BD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হতে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3000</a:t>
            </a:r>
            <a:r>
              <a:rPr lang="en-US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পর্যন্ত তাপমাত্রা পরিমাপ করা যায়।</a:t>
            </a:r>
            <a:b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৩। এর সাহায্যে কোনো ক্ষুদ্র বস্তুর তাপমাত্রা পরিমাপ করা যায়।</a:t>
            </a:r>
            <a:endParaRPr lang="bn-BD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85800"/>
            <a:ext cx="4332183" cy="3200400"/>
          </a:xfrm>
          <a:prstGeom prst="rect">
            <a:avLst/>
          </a:prstGeom>
        </p:spPr>
      </p:pic>
      <p:pic>
        <p:nvPicPr>
          <p:cNvPr id="6" name="Picture 5" descr="p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81000"/>
            <a:ext cx="3429000" cy="3429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800" y="4495800"/>
            <a:ext cx="3733800" cy="221599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রোধ</a:t>
            </a:r>
            <a:endParaRPr lang="bn-BD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4038600"/>
            <a:ext cx="3886200" cy="769441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পরিবর্তনশীল রোধ</a:t>
            </a:r>
            <a:endParaRPr lang="bn-BD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w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609600"/>
            <a:ext cx="3181350" cy="3181350"/>
          </a:xfrm>
          <a:prstGeom prst="rect">
            <a:avLst/>
          </a:prstGeom>
        </p:spPr>
      </p:pic>
      <p:pic>
        <p:nvPicPr>
          <p:cNvPr id="3" name="Picture 2" descr="gh.jpg"/>
          <p:cNvPicPr>
            <a:picLocks noChangeAspect="1"/>
          </p:cNvPicPr>
          <p:nvPr/>
        </p:nvPicPr>
        <p:blipFill>
          <a:blip r:embed="rId3"/>
          <a:srcRect r="4587" b="6580"/>
          <a:stretch>
            <a:fillRect/>
          </a:stretch>
        </p:blipFill>
        <p:spPr>
          <a:xfrm>
            <a:off x="4343400" y="609600"/>
            <a:ext cx="3962400" cy="3657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4400" y="4191000"/>
            <a:ext cx="3124200" cy="1015663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অ্যামিটার</a:t>
            </a:r>
            <a:endParaRPr lang="bn-BD" sz="60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4419600"/>
            <a:ext cx="4267200" cy="1107996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থার্মোকাপল</a:t>
            </a:r>
            <a:endParaRPr lang="bn-BD" sz="6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914400"/>
            <a:ext cx="2819400" cy="3251200"/>
          </a:xfrm>
          <a:prstGeom prst="rect">
            <a:avLst/>
          </a:prstGeom>
        </p:spPr>
      </p:pic>
      <p:pic>
        <p:nvPicPr>
          <p:cNvPr id="5" name="Picture 4" descr="w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533400"/>
            <a:ext cx="2867025" cy="27241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4572000"/>
            <a:ext cx="3505200" cy="830997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FF00"/>
                </a:solidFill>
                <a:latin typeface="NikoshBAN" pitchFamily="2" charset="0"/>
                <a:cs typeface="NikoshBAN" pitchFamily="2" charset="0"/>
              </a:rPr>
              <a:t>গ্যালভানোমিটার</a:t>
            </a:r>
            <a:endParaRPr lang="bn-BD" sz="4800" dirty="0">
              <a:solidFill>
                <a:srgbClr val="00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400" y="4267200"/>
            <a:ext cx="2514600" cy="1323439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ব্যাটারী</a:t>
            </a:r>
            <a:endParaRPr lang="bn-BD" sz="72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114"/>
          <p:cNvGrpSpPr/>
          <p:nvPr/>
        </p:nvGrpSpPr>
        <p:grpSpPr>
          <a:xfrm>
            <a:off x="546100" y="2057400"/>
            <a:ext cx="4864100" cy="4191000"/>
            <a:chOff x="2070100" y="2667000"/>
            <a:chExt cx="4864100" cy="4191000"/>
          </a:xfrm>
        </p:grpSpPr>
        <p:sp>
          <p:nvSpPr>
            <p:cNvPr id="4" name="Oval 3"/>
            <p:cNvSpPr/>
            <p:nvPr/>
          </p:nvSpPr>
          <p:spPr>
            <a:xfrm>
              <a:off x="2070100" y="3429000"/>
              <a:ext cx="60960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 dirty="0">
                <a:latin typeface="Times New Roman" pitchFamily="18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 rot="5400000" flipH="1" flipV="1">
              <a:off x="1981994" y="3047206"/>
              <a:ext cx="762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362200" y="2667000"/>
              <a:ext cx="4572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0800000" flipV="1">
              <a:off x="6096000" y="2667000"/>
              <a:ext cx="838200" cy="762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096000" y="3429000"/>
              <a:ext cx="8382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0800000">
              <a:off x="4419600" y="4114800"/>
              <a:ext cx="2514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3390900" y="5143500"/>
              <a:ext cx="2057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 rot="10800000">
              <a:off x="2590800" y="6172200"/>
              <a:ext cx="1828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2134394" y="4190206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286794" y="4266406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134394" y="4342606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2286794" y="4495006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>
              <a:off x="2248694" y="4609306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>
              <a:off x="2096294" y="4761706"/>
              <a:ext cx="3048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>
              <a:off x="2172494" y="5142706"/>
              <a:ext cx="381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>
              <a:off x="2210594" y="5333206"/>
              <a:ext cx="1524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16200000" flipH="1">
              <a:off x="2210594" y="5485606"/>
              <a:ext cx="1524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>
              <a:off x="2210594" y="5638006"/>
              <a:ext cx="1524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6200000" flipH="1">
              <a:off x="2210594" y="5790406"/>
              <a:ext cx="1524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>
              <a:off x="2210594" y="5942806"/>
              <a:ext cx="1524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16200000" flipH="1">
              <a:off x="2172494" y="6133306"/>
              <a:ext cx="2286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>
              <a:off x="2096294" y="6590506"/>
              <a:ext cx="533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9" name="Straight Connector 128"/>
          <p:cNvCxnSpPr/>
          <p:nvPr/>
        </p:nvCxnSpPr>
        <p:spPr>
          <a:xfrm rot="5400000" flipH="1" flipV="1">
            <a:off x="2209800" y="762000"/>
            <a:ext cx="15240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5400000">
            <a:off x="3237706" y="800100"/>
            <a:ext cx="5341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5400000">
            <a:off x="3124200" y="10668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3352800" y="12954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rot="5400000" flipH="1" flipV="1">
            <a:off x="3505200" y="10668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flipV="1">
            <a:off x="3505200" y="609600"/>
            <a:ext cx="533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4038600" y="609600"/>
            <a:ext cx="1676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>
            <a:off x="5715000" y="609600"/>
            <a:ext cx="457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rot="5400000" flipH="1" flipV="1">
            <a:off x="5905500" y="7239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>
            <a:off x="6172200" y="4572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 rot="5400000">
            <a:off x="7010400" y="8382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Oval 170"/>
          <p:cNvSpPr/>
          <p:nvPr/>
        </p:nvSpPr>
        <p:spPr>
          <a:xfrm>
            <a:off x="7086600" y="1219200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GGGGGGGGGG</a:t>
            </a:r>
            <a:endParaRPr lang="bn-BD" dirty="0">
              <a:latin typeface="Times New Roman" pitchFamily="18" charset="0"/>
            </a:endParaRPr>
          </a:p>
        </p:txBody>
      </p:sp>
      <p:cxnSp>
        <p:nvCxnSpPr>
          <p:cNvPr id="173" name="Straight Connector 172"/>
          <p:cNvCxnSpPr/>
          <p:nvPr/>
        </p:nvCxnSpPr>
        <p:spPr>
          <a:xfrm rot="5400000">
            <a:off x="5563394" y="989806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>
            <a:off x="5791200" y="1217612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rot="5400000" flipH="1" flipV="1">
            <a:off x="6134100" y="952500"/>
            <a:ext cx="5341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rot="5400000" flipH="1" flipV="1">
            <a:off x="3505200" y="114300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>
            <a:off x="3505200" y="11430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rot="10800000">
            <a:off x="3429000" y="12192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3429000" y="10668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Oval 194"/>
          <p:cNvSpPr/>
          <p:nvPr/>
        </p:nvSpPr>
        <p:spPr>
          <a:xfrm>
            <a:off x="6096000" y="1066800"/>
            <a:ext cx="45719" cy="457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196" name="Oval 195"/>
          <p:cNvSpPr/>
          <p:nvPr/>
        </p:nvSpPr>
        <p:spPr>
          <a:xfrm>
            <a:off x="6324600" y="914400"/>
            <a:ext cx="45719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197" name="Oval 196"/>
          <p:cNvSpPr/>
          <p:nvPr/>
        </p:nvSpPr>
        <p:spPr>
          <a:xfrm>
            <a:off x="5943600" y="990600"/>
            <a:ext cx="45719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198" name="Oval 197"/>
          <p:cNvSpPr/>
          <p:nvPr/>
        </p:nvSpPr>
        <p:spPr>
          <a:xfrm>
            <a:off x="6248400" y="1066800"/>
            <a:ext cx="45719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199" name="Oval 198"/>
          <p:cNvSpPr/>
          <p:nvPr/>
        </p:nvSpPr>
        <p:spPr>
          <a:xfrm>
            <a:off x="5867400" y="990600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200" name="Oval 199"/>
          <p:cNvSpPr/>
          <p:nvPr/>
        </p:nvSpPr>
        <p:spPr>
          <a:xfrm>
            <a:off x="6019800" y="1143000"/>
            <a:ext cx="76200" cy="457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cxnSp>
        <p:nvCxnSpPr>
          <p:cNvPr id="202" name="Straight Connector 201"/>
          <p:cNvCxnSpPr/>
          <p:nvPr/>
        </p:nvCxnSpPr>
        <p:spPr>
          <a:xfrm rot="5400000">
            <a:off x="7087394" y="2056606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 rot="5400000">
            <a:off x="723900" y="34671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>
            <a:off x="7391400" y="23622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 rot="10800000" flipV="1">
            <a:off x="7315200" y="2514600"/>
            <a:ext cx="304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 rot="16200000" flipH="1">
            <a:off x="7315200" y="26670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rot="5400000">
            <a:off x="7315200" y="28956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rot="16200000" flipH="1">
            <a:off x="7315200" y="31242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rot="10800000" flipV="1">
            <a:off x="7239000" y="33528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rot="5400000">
            <a:off x="7049294" y="3771106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Elbow Connector 254"/>
          <p:cNvCxnSpPr/>
          <p:nvPr/>
        </p:nvCxnSpPr>
        <p:spPr>
          <a:xfrm rot="10800000" flipV="1">
            <a:off x="3886200" y="3962400"/>
            <a:ext cx="3352800" cy="9144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Arrow Connector 256"/>
          <p:cNvCxnSpPr/>
          <p:nvPr/>
        </p:nvCxnSpPr>
        <p:spPr>
          <a:xfrm rot="5400000" flipH="1" flipV="1">
            <a:off x="3199606" y="4191000"/>
            <a:ext cx="13723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TextBox 259"/>
          <p:cNvSpPr txBox="1"/>
          <p:nvPr/>
        </p:nvSpPr>
        <p:spPr>
          <a:xfrm>
            <a:off x="685800" y="2895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7162800" y="1295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</a:t>
            </a:r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262" name="TextBox 261"/>
          <p:cNvSpPr txBox="1"/>
          <p:nvPr/>
        </p:nvSpPr>
        <p:spPr>
          <a:xfrm>
            <a:off x="3886200" y="3733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J</a:t>
            </a:r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263" name="TextBox 262"/>
          <p:cNvSpPr txBox="1"/>
          <p:nvPr/>
        </p:nvSpPr>
        <p:spPr>
          <a:xfrm>
            <a:off x="228600" y="3581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Ba</a:t>
            </a:r>
            <a:endParaRPr lang="bn-BD" dirty="0">
              <a:solidFill>
                <a:srgbClr val="00B050"/>
              </a:solidFill>
            </a:endParaRPr>
          </a:p>
        </p:txBody>
      </p:sp>
      <p:sp>
        <p:nvSpPr>
          <p:cNvPr id="264" name="TextBox 263"/>
          <p:cNvSpPr txBox="1"/>
          <p:nvPr/>
        </p:nvSpPr>
        <p:spPr>
          <a:xfrm>
            <a:off x="304800" y="4267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K</a:t>
            </a:r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265" name="TextBox 264"/>
          <p:cNvSpPr txBox="1"/>
          <p:nvPr/>
        </p:nvSpPr>
        <p:spPr>
          <a:xfrm>
            <a:off x="228600" y="5105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Rh</a:t>
            </a:r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266" name="Oval 265"/>
          <p:cNvSpPr/>
          <p:nvPr/>
        </p:nvSpPr>
        <p:spPr>
          <a:xfrm>
            <a:off x="2895600" y="35052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267" name="Oval 266"/>
          <p:cNvSpPr/>
          <p:nvPr/>
        </p:nvSpPr>
        <p:spPr>
          <a:xfrm>
            <a:off x="2438400" y="1981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268" name="TextBox 267"/>
          <p:cNvSpPr txBox="1"/>
          <p:nvPr/>
        </p:nvSpPr>
        <p:spPr>
          <a:xfrm>
            <a:off x="1828800" y="1600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269" name="TextBox 268"/>
          <p:cNvSpPr txBox="1"/>
          <p:nvPr/>
        </p:nvSpPr>
        <p:spPr>
          <a:xfrm>
            <a:off x="28956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</a:t>
            </a:r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270" name="TextBox 269"/>
          <p:cNvSpPr txBox="1"/>
          <p:nvPr/>
        </p:nvSpPr>
        <p:spPr>
          <a:xfrm rot="10800000" flipV="1">
            <a:off x="381000" y="37338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-</a:t>
            </a:r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272" name="TextBox 271"/>
          <p:cNvSpPr txBox="1"/>
          <p:nvPr/>
        </p:nvSpPr>
        <p:spPr>
          <a:xfrm>
            <a:off x="381000" y="3429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+</a:t>
            </a:r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273" name="TextBox 272"/>
          <p:cNvSpPr txBox="1"/>
          <p:nvPr/>
        </p:nvSpPr>
        <p:spPr>
          <a:xfrm>
            <a:off x="3200400" y="13716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উষ্ণ</a:t>
            </a:r>
            <a:endParaRPr lang="bn-BD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4" name="TextBox 273"/>
          <p:cNvSpPr txBox="1"/>
          <p:nvPr/>
        </p:nvSpPr>
        <p:spPr>
          <a:xfrm>
            <a:off x="5715000" y="1371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শীতল</a:t>
            </a:r>
            <a:endParaRPr lang="bn-BD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352800" y="5791200"/>
            <a:ext cx="54102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3300"/>
                </a:solidFill>
                <a:latin typeface="NikoshBAN" pitchFamily="2" charset="0"/>
                <a:cs typeface="NikoshBAN" pitchFamily="2" charset="0"/>
              </a:rPr>
              <a:t>থার্মোকাপলের বর্তনী চিত্র</a:t>
            </a:r>
            <a:endParaRPr lang="bn-BD" sz="5400" dirty="0">
              <a:solidFill>
                <a:srgbClr val="FF33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620000" y="3048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bn-BD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7086599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তাপমাত্রা নির্ণয়ের সমীকরণঃ-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E=</a:t>
            </a:r>
            <a:r>
              <a:rPr lang="en-US" dirty="0" smtClean="0">
                <a:latin typeface="NikoshBAN" pitchFamily="2" charset="0"/>
                <a:cs typeface="NikoshBAN" pitchFamily="2" charset="0"/>
                <a:sym typeface="Symbol"/>
              </a:rPr>
              <a:t></a:t>
            </a:r>
            <a:r>
              <a:rPr lang="en-US" dirty="0" smtClean="0">
                <a:latin typeface="NikoshBAN" pitchFamily="2" charset="0"/>
                <a:cs typeface="Levenim MT"/>
                <a:sym typeface="Symbol"/>
              </a:rPr>
              <a:t>+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bn-BD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-228600"/>
            <a:ext cx="9144000" cy="137477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হিসাবঃ-</a:t>
            </a:r>
            <a:endParaRPr lang="bn-BD" sz="6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1143000"/>
            <a:ext cx="9144000" cy="57150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তাপীয় তড়িচ্চালক শক্তি 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E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হলে</a:t>
            </a:r>
          </a:p>
          <a:p>
            <a:pPr>
              <a:buNone/>
            </a:pP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E=l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দৈর্ঘ্যের অংশের তারের বিভব পার্থক্য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3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I</a:t>
            </a:r>
            <a:r>
              <a:rPr lang="en-US" sz="3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l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</a:t>
            </a:r>
          </a:p>
          <a:p>
            <a:pPr>
              <a:buNone/>
            </a:pP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 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দৈর্ঘ্যের অংশের তারের রোধ।</a:t>
            </a:r>
          </a:p>
          <a:p>
            <a:pPr>
              <a:buNone/>
            </a:pP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পটেনশিওমিটারের প্রতি একক দৈর্ঘ্যের রোধ 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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হলে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l 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দৈর্ঘ্যের তারের রোধ হবে 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l 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</a:t>
            </a:r>
            <a:endParaRPr lang="en-US" sz="3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pPr>
              <a:buNone/>
            </a:pP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  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E=Il 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</a:t>
            </a:r>
            <a:endParaRPr lang="en-US" sz="3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pPr>
              <a:buNone/>
            </a:pP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  আবার, পটেনশিওমিটারের সম্পূর্ণ তারের অর্থাৎ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L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এর রোধ 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R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হলে,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</a:t>
            </a: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=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R/L</a:t>
            </a:r>
            <a:endParaRPr lang="bn-BD" sz="3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 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E=</a:t>
            </a:r>
            <a:r>
              <a:rPr lang="en-US" sz="3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IlR</a:t>
            </a:r>
            <a:r>
              <a:rPr lang="en-US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/L</a:t>
            </a:r>
            <a:r>
              <a:rPr lang="en-US" sz="3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…………..(1)</a:t>
            </a:r>
            <a:endParaRPr lang="bn-BD" sz="3800" dirty="0" smtClean="0">
              <a:solidFill>
                <a:srgbClr val="FF0000"/>
              </a:solidFill>
              <a:latin typeface="Times New Roman" pitchFamily="18" charset="0"/>
              <a:cs typeface="NikoshBAN" pitchFamily="2" charset="0"/>
              <a:sym typeface="Symbol"/>
            </a:endParaRPr>
          </a:p>
          <a:p>
            <a:pPr>
              <a:buNone/>
            </a:pPr>
            <a:r>
              <a:rPr lang="bn-BD" sz="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E=</a:t>
            </a:r>
            <a:r>
              <a:rPr lang="en-US" sz="4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</a:t>
            </a:r>
            <a:r>
              <a:rPr lang="en-US" sz="4600" dirty="0" smtClean="0">
                <a:solidFill>
                  <a:srgbClr val="FF0000"/>
                </a:solidFill>
                <a:latin typeface="NikoshBAN" pitchFamily="2" charset="0"/>
                <a:cs typeface="Levenim MT"/>
                <a:sym typeface="Symbol"/>
              </a:rPr>
              <a:t>+</a:t>
            </a:r>
            <a:r>
              <a:rPr lang="en-US" sz="46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…………..(2)</a:t>
            </a:r>
            <a:endParaRPr lang="en-US" sz="4200" baseline="-25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-228600"/>
            <a:ext cx="8991600" cy="2155825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bn-BD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133600"/>
            <a:ext cx="8839200" cy="5029200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l"/>
            <a:r>
              <a:rPr lang="bn-BD" sz="66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কিভাবে বর্তনী সংযোগ দেয়া হয়েছে?</a:t>
            </a:r>
          </a:p>
          <a:p>
            <a:pPr algn="l"/>
            <a:r>
              <a:rPr lang="bn-BD" sz="66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</a:t>
            </a:r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থার্মোকাপল ব্যবহার করে</a:t>
            </a:r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কিভাবে তাপমাত্রা নির্ণয় করা যায়?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bn-BD" sz="4400" baseline="-25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0"/>
            <a:ext cx="8915400" cy="215582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sz="8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bn-BD" sz="8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8686800" cy="4724400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l"/>
            <a:r>
              <a:rPr lang="bn-BD" sz="8000" baseline="-25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১। সীবেক ক্রিয়া কি ?</a:t>
            </a:r>
          </a:p>
          <a:p>
            <a:pPr algn="l"/>
            <a:r>
              <a:rPr lang="bn-BD" sz="8000" baseline="-25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২। থার্মোকাপলের বৈশিষ্ট্য গুলো বলো।</a:t>
            </a:r>
          </a:p>
          <a:p>
            <a:pPr algn="l"/>
            <a:r>
              <a:rPr lang="bn-BD" sz="8000" baseline="-25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৩। বিভিন্ন ধরনের থার্মোমিটার গুলোর নাম বলো।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8620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bn-BD" sz="115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4294967295"/>
          </p:nvPr>
        </p:nvSpPr>
        <p:spPr>
          <a:xfrm>
            <a:off x="0" y="1828800"/>
            <a:ext cx="9144000" cy="50292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রেহানা বেগম</a:t>
            </a:r>
          </a:p>
          <a:p>
            <a:r>
              <a:rPr lang="bn-BD" sz="6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প্রভাষক, পদার্থবিজ্ঞান</a:t>
            </a:r>
          </a:p>
          <a:p>
            <a:r>
              <a:rPr lang="bn-BD" sz="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হাতিয়া ডিগ্রী কলেজ</a:t>
            </a:r>
          </a:p>
          <a:p>
            <a:r>
              <a:rPr lang="bn-BD" sz="6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হাতিয়া,</a:t>
            </a:r>
            <a:r>
              <a:rPr lang="bn-BD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নোয়াখালী।</a:t>
            </a:r>
          </a:p>
          <a:p>
            <a:endParaRPr lang="bn-BD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9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bn-BD" sz="9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52600"/>
            <a:ext cx="8763000" cy="487680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1</a:t>
            </a: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।</a:t>
            </a:r>
            <a:r>
              <a:rPr lang="en-US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 </a:t>
            </a: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থার্মোকাপলে তড়ি</a:t>
            </a: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ৎ</a:t>
            </a: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কোষ ছাড়া কিভাবে তড়িৎ প্রবাহিত হয়, ব্যাখ্যা কর।</a:t>
            </a:r>
            <a:endParaRPr lang="bn-BD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pPr algn="l"/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২। চিত্রে শীতল সংযোগস্থলের তাপমাত্রা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0</a:t>
            </a: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0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bn-BD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।</a:t>
            </a:r>
          </a:p>
          <a:p>
            <a:pPr algn="l"/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উষ্ণ সংযোগস্থলের তাপমাত্রা কত হলে তাপ </a:t>
            </a:r>
          </a:p>
          <a:p>
            <a:pPr algn="l"/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বিদ্যুচ্চালক শক্তি</a:t>
            </a:r>
            <a:r>
              <a:rPr lang="en-US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1050V</a:t>
            </a: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 হবে ?</a:t>
            </a:r>
            <a:endParaRPr lang="en-US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pPr algn="l"/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[</a:t>
            </a:r>
            <a:r>
              <a:rPr lang="en-US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 a=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12 V/</a:t>
            </a: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0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 </a:t>
            </a: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ও</a:t>
            </a:r>
            <a:r>
              <a:rPr lang="en-US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 b =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0.015 V/(</a:t>
            </a: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0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C)</a:t>
            </a: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]  </a:t>
            </a:r>
            <a:endParaRPr lang="en-US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pPr algn="l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</a:p>
          <a:p>
            <a:pPr algn="l"/>
            <a:endParaRPr lang="en-US" baseline="-25000" dirty="0" smtClean="0">
              <a:latin typeface="Times New Roman" pitchFamily="18" charset="0"/>
              <a:cs typeface="NikoshBAN" pitchFamily="2" charset="0"/>
              <a:sym typeface="Symbol"/>
            </a:endParaRPr>
          </a:p>
        </p:txBody>
      </p:sp>
      <p:pic>
        <p:nvPicPr>
          <p:cNvPr id="4" name="Picture 3" descr="gh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505200"/>
            <a:ext cx="2712708" cy="2557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22860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239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bn-BD" sz="239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 descr="flo5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2057400" y="2510790"/>
            <a:ext cx="5257800" cy="4118610"/>
          </a:xfrm>
        </p:spPr>
      </p:pic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bn-B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7772400" cy="1470025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13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bn-BD" sz="13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-</a:t>
            </a:r>
            <a:r>
              <a:rPr lang="bn-BD" sz="13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একাদশ</a:t>
            </a:r>
            <a:endParaRPr lang="bn-BD" sz="13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819400"/>
            <a:ext cx="8534400" cy="1752600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– </a:t>
            </a:r>
            <a:r>
              <a:rPr lang="bn-BD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পদার্থবিজ্ঞান</a:t>
            </a:r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(প্রথম পত্র)</a:t>
            </a:r>
            <a:endParaRPr lang="bn-BD" sz="6000" baseline="-25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bn-BD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207962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1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bn-BD" sz="12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4294967295"/>
          </p:nvPr>
        </p:nvSpPr>
        <p:spPr>
          <a:xfrm>
            <a:off x="0" y="2057400"/>
            <a:ext cx="9144000" cy="48006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>
              <a:buNone/>
            </a:pPr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  <a:p>
            <a:pPr algn="l">
              <a:buNone/>
            </a:pPr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১। থার্মোকাপল কি তা বলতে পারবে।</a:t>
            </a:r>
          </a:p>
          <a:p>
            <a:pPr algn="l">
              <a:buNone/>
            </a:pPr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২। থার্মোকাপলের বৈশিষ্ট্য সনাক্ত করতে পারবে।</a:t>
            </a:r>
          </a:p>
          <a:p>
            <a:pPr algn="l">
              <a:buNone/>
            </a:pPr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৩। থার্মোকাপল ব্যবহার করে কিভাবে তাপমাত্রা নির্ণয় করা যায় তা বর্ণনা করতে পারবে।</a:t>
            </a:r>
            <a:r>
              <a:rPr lang="bn-BD" sz="1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1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57200"/>
            <a:ext cx="9144000" cy="6248400"/>
          </a:xfrm>
          <a:prstGeom prst="rect">
            <a:avLst/>
          </a:prstGeom>
        </p:spPr>
      </p:pic>
      <p:pic>
        <p:nvPicPr>
          <p:cNvPr id="4" name="Picture 3" descr="rs.jpg"/>
          <p:cNvPicPr>
            <a:picLocks noChangeAspect="1"/>
          </p:cNvPicPr>
          <p:nvPr/>
        </p:nvPicPr>
        <p:blipFill>
          <a:blip r:embed="rId3"/>
          <a:srcRect l="47218" t="5085" r="48232"/>
          <a:stretch>
            <a:fillRect/>
          </a:stretch>
        </p:blipFill>
        <p:spPr>
          <a:xfrm rot="10800000" flipV="1">
            <a:off x="-18318623" y="-7010400"/>
            <a:ext cx="1425723" cy="13868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750004"/>
            <a:ext cx="9144000" cy="110799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থার্মোমিটার</a:t>
            </a:r>
            <a:endParaRPr lang="bn-BD" sz="6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s.jpg"/>
          <p:cNvPicPr>
            <a:picLocks noChangeAspect="1"/>
          </p:cNvPicPr>
          <p:nvPr/>
        </p:nvPicPr>
        <p:blipFill>
          <a:blip r:embed="rId2"/>
          <a:srcRect l="47218" t="5085" r="48232"/>
          <a:stretch>
            <a:fillRect/>
          </a:stretch>
        </p:blipFill>
        <p:spPr>
          <a:xfrm rot="10800000" flipV="1">
            <a:off x="457200" y="152400"/>
            <a:ext cx="533400" cy="5562600"/>
          </a:xfrm>
          <a:prstGeom prst="rect">
            <a:avLst/>
          </a:prstGeom>
        </p:spPr>
      </p:pic>
      <p:pic>
        <p:nvPicPr>
          <p:cNvPr id="3" name="Picture 2" descr="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6930" y="486809"/>
            <a:ext cx="6708870" cy="446619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2400" y="5562600"/>
            <a:ext cx="2514600" cy="76944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থার্মোমিটার</a:t>
            </a:r>
            <a:endParaRPr lang="bn-BD" sz="44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9400" y="5257800"/>
            <a:ext cx="6324600" cy="769441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ডাক্তার রোগীর জ্বর পরীক্ষা করছে</a:t>
            </a:r>
            <a:endParaRPr lang="bn-BD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h.jpg"/>
          <p:cNvPicPr>
            <a:picLocks noChangeAspect="1"/>
          </p:cNvPicPr>
          <p:nvPr/>
        </p:nvPicPr>
        <p:blipFill>
          <a:blip r:embed="rId2"/>
          <a:srcRect l="12048" t="57668" r="30723" b="6549"/>
          <a:stretch>
            <a:fillRect/>
          </a:stretch>
        </p:blipFill>
        <p:spPr>
          <a:xfrm>
            <a:off x="0" y="381000"/>
            <a:ext cx="1809750" cy="1066800"/>
          </a:xfrm>
          <a:prstGeom prst="rect">
            <a:avLst/>
          </a:prstGeom>
        </p:spPr>
      </p:pic>
      <p:pic>
        <p:nvPicPr>
          <p:cNvPr id="3" name="Picture 2" descr="pr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0"/>
            <a:ext cx="2133600" cy="2143125"/>
          </a:xfrm>
          <a:prstGeom prst="rect">
            <a:avLst/>
          </a:prstGeom>
        </p:spPr>
      </p:pic>
      <p:pic>
        <p:nvPicPr>
          <p:cNvPr id="4" name="Picture 3" descr="iro.jpg"/>
          <p:cNvPicPr>
            <a:picLocks noChangeAspect="1"/>
          </p:cNvPicPr>
          <p:nvPr/>
        </p:nvPicPr>
        <p:blipFill>
          <a:blip r:embed="rId4"/>
          <a:srcRect l="11111" t="22933" r="55556"/>
          <a:stretch>
            <a:fillRect/>
          </a:stretch>
        </p:blipFill>
        <p:spPr>
          <a:xfrm>
            <a:off x="2743200" y="381000"/>
            <a:ext cx="1371600" cy="1536438"/>
          </a:xfrm>
          <a:prstGeom prst="rect">
            <a:avLst/>
          </a:prstGeom>
        </p:spPr>
      </p:pic>
      <p:sp>
        <p:nvSpPr>
          <p:cNvPr id="7" name="Can 6"/>
          <p:cNvSpPr/>
          <p:nvPr/>
        </p:nvSpPr>
        <p:spPr>
          <a:xfrm>
            <a:off x="5867400" y="609600"/>
            <a:ext cx="1828800" cy="1981200"/>
          </a:xfrm>
          <a:prstGeom prst="can">
            <a:avLst>
              <a:gd name="adj" fmla="val 2564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18" name="Freeform 17"/>
          <p:cNvSpPr/>
          <p:nvPr/>
        </p:nvSpPr>
        <p:spPr>
          <a:xfrm flipV="1">
            <a:off x="6234544" y="4800600"/>
            <a:ext cx="45719" cy="80158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  <a:gd name="connsiteX2" fmla="*/ 0 w 0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48" name="Flowchart: Connector 47"/>
          <p:cNvSpPr/>
          <p:nvPr/>
        </p:nvSpPr>
        <p:spPr>
          <a:xfrm flipH="1">
            <a:off x="6477000" y="6835140"/>
            <a:ext cx="76200" cy="45719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60" name="Flowchart: Stored Data 59"/>
          <p:cNvSpPr/>
          <p:nvPr/>
        </p:nvSpPr>
        <p:spPr>
          <a:xfrm rot="16200000">
            <a:off x="6248400" y="1143000"/>
            <a:ext cx="1066800" cy="1828800"/>
          </a:xfrm>
          <a:prstGeom prst="flowChartOnlineStorag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pic>
        <p:nvPicPr>
          <p:cNvPr id="61" name="Picture 60" descr="ic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600" y="2971800"/>
            <a:ext cx="1981200" cy="2996031"/>
          </a:xfrm>
          <a:prstGeom prst="rect">
            <a:avLst/>
          </a:prstGeom>
        </p:spPr>
      </p:pic>
      <p:pic>
        <p:nvPicPr>
          <p:cNvPr id="62" name="Picture 61" descr="th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43200" y="2590800"/>
            <a:ext cx="3142990" cy="31146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04800" y="1676400"/>
            <a:ext cx="1371600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বুনসেন দীপ</a:t>
            </a:r>
            <a:endParaRPr lang="bn-BD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1828800"/>
            <a:ext cx="1524000" cy="523220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লোহার তার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05600" y="2819400"/>
            <a:ext cx="2133600" cy="461665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তেলসহ একটি পাত্র</a:t>
            </a:r>
            <a:endParaRPr lang="bn-BD" sz="2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5715000"/>
            <a:ext cx="2057400" cy="646331"/>
          </a:xfrm>
          <a:prstGeom prst="rect">
            <a:avLst/>
          </a:prstGeom>
          <a:blipFill>
            <a:blip r:embed="rId9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তামার তার</a:t>
            </a:r>
            <a:endParaRPr lang="bn-BD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95600" y="5867400"/>
            <a:ext cx="3200400" cy="769441"/>
          </a:xfrm>
          <a:prstGeom prst="rect">
            <a:avLst/>
          </a:prstGeom>
          <a:blipFill>
            <a:blip r:embed="rId10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গ্যালভানোমিটার</a:t>
            </a:r>
            <a:endParaRPr lang="bn-BD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00800" y="6019800"/>
            <a:ext cx="2743200" cy="584775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গ্লাসসহ বরফ টুকরো</a:t>
            </a:r>
            <a:endParaRPr lang="bn-BD" sz="32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1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h.jpg"/>
          <p:cNvPicPr>
            <a:picLocks noChangeAspect="1"/>
          </p:cNvPicPr>
          <p:nvPr/>
        </p:nvPicPr>
        <p:blipFill>
          <a:blip r:embed="rId2"/>
          <a:srcRect r="5030" b="7660"/>
          <a:stretch>
            <a:fillRect/>
          </a:stretch>
        </p:blipFill>
        <p:spPr>
          <a:xfrm>
            <a:off x="1524000" y="609600"/>
            <a:ext cx="4572000" cy="4191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19200" y="5181600"/>
            <a:ext cx="5105400" cy="144655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থার্মোকাপল</a:t>
            </a:r>
            <a:endParaRPr lang="bn-BD" sz="8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Flowchart: Connector 5"/>
          <p:cNvSpPr/>
          <p:nvPr/>
        </p:nvSpPr>
        <p:spPr>
          <a:xfrm>
            <a:off x="3063766" y="2317532"/>
            <a:ext cx="198119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5E-6 3.33333E-6 L 0.03282 -0.08287 L 0.13455 -0.08287 L 0.1724 0.00671 L 0.20174 -0.08287 L 0.27414 -0.08287 L 0.2724 -0.21852 L -0.10521 -0.22084 L -0.10521 -0.0875 L -0.03437 -0.08287 L 5E-6 3.33333E-6 Z " pathEditMode="relative" rAng="0" ptsTypes="AAAAAAAAAAA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-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09800"/>
            <a:ext cx="7772400" cy="1470025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115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bn-BD" sz="115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sz="5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তাপ-তড়িৎ থার্মোমিটার বা থার্মোকাপল</a:t>
            </a:r>
            <a:endParaRPr lang="bn-BD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</TotalTime>
  <Words>290</Words>
  <Application>Microsoft Office PowerPoint</Application>
  <PresentationFormat>On-screen Show (4:3)</PresentationFormat>
  <Paragraphs>73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স্বাগতম</vt:lpstr>
      <vt:lpstr>Slide 2</vt:lpstr>
      <vt:lpstr>শ্রেণি -একাদশ</vt:lpstr>
      <vt:lpstr>শিখনফল</vt:lpstr>
      <vt:lpstr>Slide 5</vt:lpstr>
      <vt:lpstr>Slide 6</vt:lpstr>
      <vt:lpstr>Slide 7</vt:lpstr>
      <vt:lpstr>Slide 8</vt:lpstr>
      <vt:lpstr>পাঠ শিরোনাম</vt:lpstr>
      <vt:lpstr>Slide 10</vt:lpstr>
      <vt:lpstr> থার্মোকাপলের বৈশিষ্ট্যঃ- ১। সংযোগস্থল দুটি ভিন্ন তাপমাত্রায় থাকায় বর্তনীতে তড়িৎ প্রবাহের সৃষ্টি হয়। ২। এর সাহায্যে -265 0C হতে 3000 0C পর্যন্ত তাপমাত্রা পরিমাপ করা যায়। ৩। এর সাহায্যে কোনো ক্ষুদ্র বস্তুর তাপমাত্রা পরিমাপ করা যায়।</vt:lpstr>
      <vt:lpstr>Slide 12</vt:lpstr>
      <vt:lpstr>Slide 13</vt:lpstr>
      <vt:lpstr>Slide 14</vt:lpstr>
      <vt:lpstr>Slide 15</vt:lpstr>
      <vt:lpstr>তাপমাত্রা নির্ণয়ের সমীকরণঃ- E=+2</vt:lpstr>
      <vt:lpstr>হিসাবঃ-</vt:lpstr>
      <vt:lpstr>দলীয় কাজ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 </cp:lastModifiedBy>
  <cp:revision>31</cp:revision>
  <dcterms:created xsi:type="dcterms:W3CDTF">2006-08-16T00:00:00Z</dcterms:created>
  <dcterms:modified xsi:type="dcterms:W3CDTF">2013-05-16T06:38:45Z</dcterms:modified>
</cp:coreProperties>
</file>